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Dosis"/>
      <p:regular r:id="rId23"/>
      <p:bold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Dosis-bold.fntdata"/><Relationship Id="rId23" Type="http://schemas.openxmlformats.org/officeDocument/2006/relationships/font" Target="fonts/Dosis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e58a2d0a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2e58a2d0a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22e58a2d0a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2e58a2d0a_2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2e58a2d0a_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22e58a2d0a_2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e58a2d0a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2e58a2d0a_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22e58a2d0a_2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2e58a2d0a_2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2e58a2d0a_2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22e58a2d0a_2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2e58a2d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2e58a2d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22e58a2d0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2e58a2d0a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2e58a2d0a_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22e58a2d0a_2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2e58a2d0a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2e58a2d0a_2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22e58a2d0a_2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2e58a2d0a_2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2e58a2d0a_2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22e58a2d0a_2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2e58a2d0a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2e58a2d0a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22e58a2d0a_2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094a7c7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094a7c7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12094a7c7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2e58a2d0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2e58a2d0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22e58a2d0a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e58a2d0a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2e58a2d0a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22e58a2d0a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2e58a2d0a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2e58a2d0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22e58a2d0a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2e58a2d0a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2e58a2d0a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22e58a2d0a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2e58a2d0a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2e58a2d0a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22e58a2d0a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supplychainbrain.com/articles/14912-impact-of-late-or-inaccurate-deliveries-can-be-disastrous-study-show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5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491867" y="2299720"/>
            <a:ext cx="4161300" cy="829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ID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W3.Solutions()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ID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5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5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075" y="277925"/>
            <a:ext cx="9986675" cy="39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887500" y="4419600"/>
            <a:ext cx="750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Dari distribution plot terlihat bahwa: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Kolom cost_of_the_product tampak sudah mendekati distribusi normal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Seperti dugaan kita ketika melihat boxplot di atas, kolom Prior_purchases, dan Discount_offered sedikit skewed Berarti ada kemungkinan kita perlu melakukan sesuatu pada kolom2 tersebut nantinya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Kolom-kolom Reached.on.Time sejatinya adalah biner, sehingga tidak perlu terlalu diperhatikan bentuk distribusinya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Untuk kolom weigh_in_gms terdapat ketidakpastian distribusi karena berbentuk u-shape.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untuk kolom customer_care_calls dan customer_rating distibusi merata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760575" y="37571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Seperti pengamatan kita sebelumnya, distribusi kategori low (Product_importance), gudang penyimpanan(warehouse_block) dan kategori Ship (Mode_of_Shipment) didominasi 1-2 value.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75" y="1010750"/>
            <a:ext cx="8153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1038525" y="1354450"/>
            <a:ext cx="48018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Dari correlation heatmap di atas dapat dilihat bahwa: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Target kita Reached.on.Time_Y.N memiliki korelasi positif lemah dengan customer_rating, cost_of_the_product, customer_care_calls dan prior_purchases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Ia juga memiliki korelasi positif cukup kuat dengan Discount_offered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Ia juga memiliki korelasi negatif cukup kuat dengan weight_in_gms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575" y="837363"/>
            <a:ext cx="5867400" cy="5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type="title"/>
          </p:nvPr>
        </p:nvSpPr>
        <p:spPr>
          <a:xfrm>
            <a:off x="613000" y="18514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Exploratory Data Analysis - Bivariate 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791950" y="3198308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Pengamatan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shipment dengan ship cenderung akan mengalami telat pengiriman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untuk produk_importance dengan kategori low dan medium cenderung akan mengalami telat pengiriman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untuk warehouse_block dengan kategori F cenderung mengalami telat pengiriman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25" y="439250"/>
            <a:ext cx="8153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EDA Conclusion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Beberapa hal yang kita temukan dari EDA dataset ini adalah: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Data terlihat valid dan tidak ada kecacatan yang major/signifikan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Ada beberapa distribusi yang sedikit skewed, hal ini harus diingat apabila kita ingin melakukan sesuatu atau menggunakan model yang memerlukan asumsi distribusi normal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memiliki korelasi yang jelas dengan target, mereka akan dipakai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terlihat sama sekali tidak berkorelasi, mereka sebaiknya diabaikan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Dari fitur kategorikal, “mode_of_shipment” ,” warehouse_block”, dan “product_importance” sepertinya berguna untuk menjadi prediktor model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Insight and Visualization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95" y="1347870"/>
            <a:ext cx="5579925" cy="41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720" y="1248480"/>
            <a:ext cx="5721480" cy="436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889200" y="5437131"/>
            <a:ext cx="11360700" cy="1374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Rekomendasi bisnis: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Client dapat meningkatkan performa logistik dan evaluasi internal untuk semua metode pengiriman karena dapat dilihat underperformance dari ketiga-tiganya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5" y="1136150"/>
            <a:ext cx="5439099" cy="40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625" y="1136160"/>
            <a:ext cx="6138874" cy="4018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672800" y="5381131"/>
            <a:ext cx="11360700" cy="1374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Rekomendasi bisnis: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Client dapat meningkatkan performa logistik untuk semua </a:t>
            </a:r>
            <a:r>
              <a:rPr i="1" lang="en-ID"/>
              <a:t>product importance</a:t>
            </a:r>
            <a:r>
              <a:rPr lang="en-ID"/>
              <a:t> terutama ‘high’ </a:t>
            </a:r>
            <a:r>
              <a:rPr lang="en-ID"/>
              <a:t>karena dapat dilihat underperformance dari ketiga-tiganya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75" y="228200"/>
            <a:ext cx="5881499" cy="44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375" y="228200"/>
            <a:ext cx="5881500" cy="436538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564175" y="5257156"/>
            <a:ext cx="11360700" cy="1374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Rekomendasi bisnis: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Client dapat meningkatkan performa logistik dan evaluasi internal untuk semua warehouse block karena dapat dilihat underperformance dari ketiga-tiganya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725" y="153148"/>
            <a:ext cx="7368549" cy="52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1002875" y="5266631"/>
            <a:ext cx="11360700" cy="1374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Rekomendasi bisni</a:t>
            </a:r>
            <a:r>
              <a:rPr lang="en-ID"/>
              <a:t>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Client dapat </a:t>
            </a:r>
            <a:r>
              <a:rPr lang="en-ID"/>
              <a:t>meningkatkan SDM dalam pengiriman saat customer diberikan banyak discount seperti ‘Black Friday’, Harbolnas, dan event-event khusus lainnya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041720" y="1478458"/>
            <a:ext cx="105330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Problem : 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Sebuah perusahaan </a:t>
            </a:r>
            <a:r>
              <a:rPr b="0" i="1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e-commerce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berbasis internasional ingin menemukan </a:t>
            </a:r>
            <a:r>
              <a:rPr b="0" i="1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insight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dari data pelanggan.</a:t>
            </a:r>
            <a:r>
              <a:rPr b="0" i="0" lang="en-ID" sz="2000" u="none" cap="none" strike="noStrike">
                <a:solidFill>
                  <a:srgbClr val="0000FF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Berdasarkan data dari perusahaan tersebut, terdapat kurang lebih 60% yang mengalami keterlambatan dalam penerimaan barang. Berdasarkan studi dari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voxware yang melakukan survey terhadap 600 orang, sebanyak 62% pelanggan akan cenderung berkurang atau berhenti berbelanja dari retailer online jika barang yang mereka beli terlambat 2-3 hari dari tanggal yang dijanjikan. Maka dari itu pihak </a:t>
            </a:r>
            <a:r>
              <a:rPr i="1"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e-commerce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ingin menjaga dan meningkatkan customer retention dan 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meningkatkan performa logistik dikarenakan banyak dari pelanggan yang melakukan komplain mengenai ketepatan waktu pengiriman</a:t>
            </a:r>
            <a:r>
              <a:rPr b="0" i="0" lang="en-ID" sz="2000" u="none" cap="none" strike="noStrike">
                <a:latin typeface="Dosis"/>
                <a:ea typeface="Dosis"/>
                <a:cs typeface="Dosis"/>
                <a:sym typeface="Dosis"/>
              </a:rPr>
              <a:t>.</a:t>
            </a:r>
            <a:r>
              <a:rPr lang="en-ID" sz="2000">
                <a:latin typeface="Dosis"/>
                <a:ea typeface="Dosis"/>
                <a:cs typeface="Dosis"/>
                <a:sym typeface="Dosis"/>
              </a:rPr>
              <a:t> (</a:t>
            </a:r>
            <a:r>
              <a:rPr lang="en-ID" sz="20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3"/>
              </a:rPr>
              <a:t>https://www.supplychainbrain.com/articles/14912-impact-of-late-or-inaccurate-deliveries-can-be-disastrous-study-shows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Role :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Sebagai konsultan data scientist untuk perusahaan </a:t>
            </a:r>
            <a:r>
              <a:rPr b="0" i="1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e-comm</a:t>
            </a:r>
            <a:r>
              <a:rPr b="0" i="1" lang="en-ID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erce,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kami diminta</a:t>
            </a: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memprediksi apakah penerimaan tersebut tepat waktu atau tidak berdasarkan data yang tersedia dan </a:t>
            </a:r>
            <a:r>
              <a:rPr b="0" i="0" lang="en-ID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ami diminta untuk menganalisis faktor-faktor yang mempengaruhi  ketepatan waktu penerimaan serta memberikan insight dan rekomendasi berdasarkan hasil analisis</a:t>
            </a: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br>
              <a:rPr b="0" i="0" lang="en-ID" sz="2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</a:b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1041720" y="5149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ID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1041720" y="1769713"/>
            <a:ext cx="10533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Goal :</a:t>
            </a:r>
            <a:endParaRPr b="0" i="0" sz="2000" u="none" cap="none" strike="noStrike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Menurunkan persentase keterlambatan</a:t>
            </a:r>
            <a:endParaRPr sz="2000">
              <a:solidFill>
                <a:srgbClr val="20212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0212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Objective :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Membuat model </a:t>
            </a:r>
            <a:r>
              <a:rPr b="0" i="1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machine learning 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untuk memprediksi ketepatan waktu pengiriman barang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agar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me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ncegah keterlambatan agar </a:t>
            </a:r>
            <a:r>
              <a:rPr lang="en-ID" sz="2000">
                <a:solidFill>
                  <a:srgbClr val="202124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persentase keterlambatan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menurun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Perusahaan diharapkan dapat menggunakan model tersebut untuk menentukan keputusan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bisnis sehingga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c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ustomer retention dan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tingkat kepuasan pelanggan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tetap atau meningkat.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0212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Business Metrics :</a:t>
            </a:r>
            <a:endParaRPr b="0" i="0" sz="2000" u="none" cap="none" strike="noStrike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D" sz="1800"/>
              <a:t>Persentase keterlambatan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Exploration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536613"/>
            <a:ext cx="4762500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6177650" y="2216100"/>
            <a:ext cx="49530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Pengamatan: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terdiri dari 10999 baris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Tidak terdapat data yang null atau missing value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Sepertinya tidak ada issue yang mencolok pada tipe data untuk setiap kolom (sudah sesuai)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Dan dari beberapa kali sample 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Sepertinya tidak ada anomali pada setiap entri kolom sudah sesuai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585400" y="1536625"/>
            <a:ext cx="114156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20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Dan dari beberapa kali sample : </a:t>
            </a:r>
            <a:endParaRPr sz="20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20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Sepertinya tidak ada anomali pada setiap entri kolom sudah sesuai</a:t>
            </a:r>
            <a:endParaRPr sz="27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656250"/>
            <a:ext cx="11415701" cy="17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Exploratory Data Analysis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Beberapa hal yang kita temukan dari EDA dataset ini adalah: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Data terlihat valid dan tidak ada kecacatan yang major/signifikan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Ada beberapa distribusi yang sedikit skewed, hal ini harus diingat apabila kita ingin melakukan sesuatu atau menggunakan model yang memerlukan asumsi distribusi normal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memiliki korelasi yang jelas dengan target, mereka akan dipakai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terlihat sama sekali tidak berkorelasi, mereka sebaiknya diabaikan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Dari fitur kategorikal, “mode_of_shipment” ,” warehouse_block”, dan “product_importance” sepertinya berguna untuk menjadi prediktor model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356875"/>
            <a:ext cx="11552476" cy="35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993325" y="5143500"/>
            <a:ext cx="107088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Beberapa pengamatan: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Kolom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Customer_care_calls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customer_rating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dan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Cost_of_the_Product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tampak sudah cukup simetrik distribusinya (mean dan median tak berbeda jauh)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Kolom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Discount_offered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Prior_purchases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tampaknya skew ke kanan (long-right tail)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Kolom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Reached.on.Time_Y.N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bernilai boolean/binary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415600" y="1536624"/>
            <a:ext cx="11586000" cy="52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826850" y="4585625"/>
            <a:ext cx="107088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Beberapa pengamatan: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kategori gender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perempuan</a:t>
            </a: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lebih dominan,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kategori product importance di dominasi oleh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kategori low</a:t>
            </a:r>
            <a:endParaRPr b="1"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kategori mode pengiriman di dominasi oleh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pengiriman menggunakan kapal (ship)</a:t>
            </a:r>
            <a:endParaRPr b="1"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warehouse_block didominasi oleh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block F</a:t>
            </a:r>
            <a:endParaRPr b="1"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Semua unique value tiap kategori masih dalam kategori normal sekitar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2-5 unique values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80" y="1356875"/>
            <a:ext cx="9301149" cy="31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Exploratory Data Analysis - Univariate Analysis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15600" y="1536624"/>
            <a:ext cx="11586000" cy="52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826850" y="4585625"/>
            <a:ext cx="107088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t/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63" y="1845125"/>
            <a:ext cx="11130674" cy="35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00" y="650850"/>
            <a:ext cx="10729502" cy="534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